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3" r:id="rId1"/>
  </p:sldMasterIdLst>
  <p:sldIdLst>
    <p:sldId id="303" r:id="rId2"/>
    <p:sldId id="304" r:id="rId3"/>
    <p:sldId id="302" r:id="rId4"/>
    <p:sldId id="299" r:id="rId5"/>
    <p:sldId id="290" r:id="rId6"/>
    <p:sldId id="300" r:id="rId7"/>
    <p:sldId id="291" r:id="rId8"/>
    <p:sldId id="294" r:id="rId9"/>
    <p:sldId id="293" r:id="rId10"/>
    <p:sldId id="289" r:id="rId11"/>
    <p:sldId id="297" r:id="rId12"/>
    <p:sldId id="314" r:id="rId13"/>
    <p:sldId id="326" r:id="rId14"/>
    <p:sldId id="323" r:id="rId15"/>
    <p:sldId id="309" r:id="rId16"/>
    <p:sldId id="307" r:id="rId17"/>
    <p:sldId id="320" r:id="rId18"/>
    <p:sldId id="319" r:id="rId19"/>
    <p:sldId id="317" r:id="rId20"/>
    <p:sldId id="318" r:id="rId21"/>
    <p:sldId id="315" r:id="rId22"/>
    <p:sldId id="322" r:id="rId23"/>
    <p:sldId id="313" r:id="rId24"/>
    <p:sldId id="312" r:id="rId25"/>
    <p:sldId id="310" r:id="rId26"/>
    <p:sldId id="308" r:id="rId27"/>
    <p:sldId id="305" r:id="rId28"/>
    <p:sldId id="325" r:id="rId29"/>
    <p:sldId id="295" r:id="rId30"/>
    <p:sldId id="292" r:id="rId31"/>
    <p:sldId id="296" r:id="rId32"/>
    <p:sldId id="324" r:id="rId33"/>
    <p:sldId id="327" r:id="rId34"/>
    <p:sldId id="329" r:id="rId35"/>
    <p:sldId id="328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99FF"/>
    <a:srgbClr val="CC3300"/>
    <a:srgbClr val="00BC55"/>
    <a:srgbClr val="008000"/>
    <a:srgbClr val="4B1521"/>
    <a:srgbClr val="3E222A"/>
    <a:srgbClr val="524251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2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44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layout>
        <c:manualLayout>
          <c:xMode val="edge"/>
          <c:yMode val="edge"/>
          <c:x val="5.7525923353504232E-2"/>
          <c:y val="0.340540420405180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521253463108778"/>
          <c:y val="0.13700481888491892"/>
          <c:w val="0.27460639034704043"/>
          <c:h val="0.8052947067097446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КАДРЫ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89B0-41ED-B382-7C77210F0A83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9B0-41ED-B382-7C77210F0A83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89B0-41ED-B382-7C77210F0A83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 smtClean="0"/>
                      <a:t>47,8</a:t>
                    </a:r>
                    <a:endParaRPr lang="en-US" b="1" dirty="0"/>
                  </a:p>
                </c:rich>
              </c:tx>
              <c:spPr>
                <a:solidFill>
                  <a:srgbClr val="00B0F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89B0-41ED-B382-7C77210F0A83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45,6</a:t>
                    </a:r>
                    <a:endParaRPr lang="en-US" dirty="0"/>
                  </a:p>
                </c:rich>
              </c:tx>
              <c:spPr>
                <a:solidFill>
                  <a:srgbClr val="00B0F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9B0-41ED-B382-7C77210F0A8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6,6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9B0-41ED-B382-7C77210F0A83}"/>
                </c:ext>
              </c:extLst>
            </c:dLbl>
            <c:spPr>
              <a:solidFill>
                <a:srgbClr val="00B0F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Высшее образование  47,8 %</c:v>
                </c:pt>
                <c:pt idx="1">
                  <c:v>Среднее специальное образование 45,6 %</c:v>
                </c:pt>
                <c:pt idx="2">
                  <c:v>Среднее и профессионально-техническое 6,6 %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0.47800000000000031</c:v>
                </c:pt>
                <c:pt idx="1">
                  <c:v>0.45600000000000002</c:v>
                </c:pt>
                <c:pt idx="2">
                  <c:v>6.6000000000000003E-2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8E-4C31-99A4-670FF1CF2B7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464564997493669"/>
          <c:y val="0.11668548078166716"/>
          <c:w val="0.44480064254939833"/>
          <c:h val="0.70515933273989573"/>
        </c:manualLayout>
      </c:layout>
      <c:overlay val="0"/>
      <c:spPr>
        <a:solidFill>
          <a:schemeClr val="bg1">
            <a:lumMod val="7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8786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3964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3316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15190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1056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37922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5440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78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98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461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0606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69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0" Type="http://schemas.openxmlformats.org/officeDocument/2006/relationships/image" Target="../media/image123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999" cy="68580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3252652" y="3187336"/>
            <a:ext cx="6897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 на 2020 год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50643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813"/>
            <a:ext cx="12192000" cy="6905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629" y="377371"/>
            <a:ext cx="5958114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Внебюджетная деятельность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9234647"/>
              </p:ext>
            </p:extLst>
          </p:nvPr>
        </p:nvGraphicFramePr>
        <p:xfrm>
          <a:off x="206103" y="1344023"/>
          <a:ext cx="6847840" cy="488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5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38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4017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внебюджетных доходов (руб.)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Удельный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вес внебюджетных доходов к бюджетному финансированию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67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4B1521"/>
                          </a:solidFill>
                          <a:latin typeface="Arial Black" pitchFamily="34" charset="0"/>
                        </a:rPr>
                        <a:t>2015 год</a:t>
                      </a:r>
                      <a:endParaRPr lang="ru-RU" dirty="0">
                        <a:solidFill>
                          <a:srgbClr val="4B152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4B1521"/>
                          </a:solidFill>
                          <a:latin typeface="Arial Black" pitchFamily="34" charset="0"/>
                        </a:rPr>
                        <a:t>172 248,2</a:t>
                      </a:r>
                      <a:endParaRPr lang="ru-RU" dirty="0">
                        <a:solidFill>
                          <a:srgbClr val="4B152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4B1521"/>
                          </a:solidFill>
                          <a:latin typeface="Arial Black" pitchFamily="34" charset="0"/>
                        </a:rPr>
                        <a:t>9%</a:t>
                      </a:r>
                      <a:endParaRPr lang="ru-RU" dirty="0">
                        <a:solidFill>
                          <a:srgbClr val="4B152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67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4B1521"/>
                          </a:solidFill>
                          <a:latin typeface="Arial Black" pitchFamily="34" charset="0"/>
                        </a:rPr>
                        <a:t>2016 год</a:t>
                      </a:r>
                      <a:endParaRPr lang="ru-RU" dirty="0">
                        <a:solidFill>
                          <a:srgbClr val="4B152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4B1521"/>
                          </a:solidFill>
                          <a:latin typeface="Arial Black" pitchFamily="34" charset="0"/>
                        </a:rPr>
                        <a:t>207 288,3</a:t>
                      </a:r>
                      <a:endParaRPr lang="ru-RU" dirty="0">
                        <a:solidFill>
                          <a:srgbClr val="4B152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4B1521"/>
                          </a:solidFill>
                          <a:latin typeface="Arial Black" pitchFamily="34" charset="0"/>
                        </a:rPr>
                        <a:t>11,5%</a:t>
                      </a:r>
                      <a:endParaRPr lang="ru-RU" dirty="0">
                        <a:solidFill>
                          <a:srgbClr val="4B152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82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4B1521"/>
                          </a:solidFill>
                          <a:latin typeface="Arial Black" pitchFamily="34" charset="0"/>
                        </a:rPr>
                        <a:t>2017 год</a:t>
                      </a:r>
                      <a:endParaRPr lang="ru-RU" dirty="0">
                        <a:solidFill>
                          <a:srgbClr val="4B152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4B1521"/>
                          </a:solidFill>
                          <a:latin typeface="Arial Black" pitchFamily="34" charset="0"/>
                        </a:rPr>
                        <a:t>224 466,4</a:t>
                      </a:r>
                      <a:endParaRPr lang="ru-RU" dirty="0">
                        <a:solidFill>
                          <a:srgbClr val="4B152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4B1521"/>
                          </a:solidFill>
                          <a:latin typeface="Arial Black" pitchFamily="34" charset="0"/>
                        </a:rPr>
                        <a:t>10,5%</a:t>
                      </a:r>
                    </a:p>
                    <a:p>
                      <a:pPr algn="ctr"/>
                      <a:endParaRPr lang="ru-RU" dirty="0" smtClean="0">
                        <a:solidFill>
                          <a:srgbClr val="4B152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56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4B1521"/>
                          </a:solidFill>
                          <a:latin typeface="Arial Black" pitchFamily="34" charset="0"/>
                        </a:rPr>
                        <a:t>2018</a:t>
                      </a:r>
                      <a:r>
                        <a:rPr lang="ru-RU" baseline="0" dirty="0" smtClean="0">
                          <a:solidFill>
                            <a:srgbClr val="4B1521"/>
                          </a:solidFill>
                          <a:latin typeface="Arial Black" pitchFamily="34" charset="0"/>
                        </a:rPr>
                        <a:t> год</a:t>
                      </a:r>
                      <a:endParaRPr lang="ru-RU" dirty="0">
                        <a:solidFill>
                          <a:srgbClr val="4B152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4B1521"/>
                          </a:solidFill>
                          <a:latin typeface="Arial Black" pitchFamily="34" charset="0"/>
                        </a:rPr>
                        <a:t>245 704,1</a:t>
                      </a:r>
                      <a:endParaRPr lang="ru-RU" dirty="0">
                        <a:solidFill>
                          <a:srgbClr val="4B152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4B1521"/>
                          </a:solidFill>
                          <a:latin typeface="Arial Black" pitchFamily="34" charset="0"/>
                        </a:rPr>
                        <a:t>10,9%</a:t>
                      </a: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80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2019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год</a:t>
                      </a:r>
                      <a:endParaRPr lang="ru-RU" dirty="0" smtClean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endParaRPr lang="ru-RU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266 818,94</a:t>
                      </a:r>
                      <a:endParaRPr lang="ru-RU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11,7%</a:t>
                      </a:r>
                      <a:endParaRPr lang="ru-RU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2218" y="622068"/>
            <a:ext cx="6795588" cy="51435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Выполнение плана 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платных услуг 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учреждениям культуры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20662"/>
              </p:ext>
            </p:extLst>
          </p:nvPr>
        </p:nvGraphicFramePr>
        <p:xfrm>
          <a:off x="410752" y="1656483"/>
          <a:ext cx="11580952" cy="4856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6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7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8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0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7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5133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 Black" pitchFamily="34" charset="0"/>
                        </a:rPr>
                        <a:t>Наименование учреждения</a:t>
                      </a:r>
                      <a:r>
                        <a:rPr lang="ru-RU" sz="1600" baseline="0" dirty="0" smtClean="0">
                          <a:latin typeface="Arial Black" pitchFamily="34" charset="0"/>
                        </a:rPr>
                        <a:t> культуры</a:t>
                      </a:r>
                      <a:endParaRPr lang="ru-RU" sz="1600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itchFamily="34" charset="0"/>
                          <a:cs typeface="Times New Roman" pitchFamily="18" charset="0"/>
                        </a:rPr>
                        <a:t>План</a:t>
                      </a:r>
                      <a:r>
                        <a:rPr lang="ru-RU" sz="1600" baseline="0" dirty="0" smtClean="0">
                          <a:latin typeface="Arial Black" pitchFamily="34" charset="0"/>
                          <a:cs typeface="Times New Roman" pitchFamily="18" charset="0"/>
                        </a:rPr>
                        <a:t> на 2019г.</a:t>
                      </a:r>
                      <a:endParaRPr lang="ru-RU" sz="16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itchFamily="34" charset="0"/>
                          <a:cs typeface="Times New Roman" pitchFamily="18" charset="0"/>
                        </a:rPr>
                        <a:t>Фактический доход за 2019г.</a:t>
                      </a:r>
                      <a:endParaRPr lang="ru-RU" sz="16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itchFamily="34" charset="0"/>
                          <a:cs typeface="Times New Roman" pitchFamily="18" charset="0"/>
                        </a:rPr>
                        <a:t>Недополучено до плана/перевыполнение плана</a:t>
                      </a:r>
                      <a:endParaRPr lang="ru-RU" sz="16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 Black" pitchFamily="34" charset="0"/>
                          <a:cs typeface="Times New Roman" pitchFamily="18" charset="0"/>
                        </a:rPr>
                        <a:t>% выполнения</a:t>
                      </a:r>
                      <a:endParaRPr lang="ru-RU" sz="16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91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24251"/>
                          </a:solidFill>
                          <a:latin typeface="Arial Black" pitchFamily="34" charset="0"/>
                        </a:rPr>
                        <a:t>РЦК +</a:t>
                      </a:r>
                      <a:r>
                        <a:rPr lang="ru-RU" sz="1600" baseline="0" dirty="0" smtClean="0">
                          <a:solidFill>
                            <a:srgbClr val="524251"/>
                          </a:solidFill>
                          <a:latin typeface="Arial Black" pitchFamily="34" charset="0"/>
                        </a:rPr>
                        <a:t> к</a:t>
                      </a:r>
                      <a:r>
                        <a:rPr lang="ru-RU" sz="1600" dirty="0" smtClean="0">
                          <a:solidFill>
                            <a:srgbClr val="524251"/>
                          </a:solidFill>
                          <a:latin typeface="Arial Black" pitchFamily="34" charset="0"/>
                        </a:rPr>
                        <a:t>лубные</a:t>
                      </a:r>
                      <a:r>
                        <a:rPr lang="ru-RU" sz="1600" baseline="0" dirty="0" smtClean="0">
                          <a:solidFill>
                            <a:srgbClr val="524251"/>
                          </a:solidFill>
                          <a:latin typeface="Arial Black" pitchFamily="34" charset="0"/>
                        </a:rPr>
                        <a:t> учреждения</a:t>
                      </a:r>
                      <a:endParaRPr lang="ru-RU" sz="1600" dirty="0">
                        <a:solidFill>
                          <a:srgbClr val="52425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177857,00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188441,37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+10584,37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105,95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11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524251"/>
                          </a:solidFill>
                          <a:latin typeface="Arial Black" pitchFamily="34" charset="0"/>
                        </a:rPr>
                        <a:t>ЦБС + сельские библиотеки</a:t>
                      </a:r>
                      <a:endParaRPr lang="ru-RU" dirty="0">
                        <a:solidFill>
                          <a:srgbClr val="52425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27562,00</a:t>
                      </a:r>
                      <a:endParaRPr lang="ru-RU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21851,13</a:t>
                      </a:r>
                      <a:endParaRPr lang="ru-RU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-5710,87</a:t>
                      </a:r>
                      <a:endParaRPr lang="ru-RU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79,28</a:t>
                      </a:r>
                      <a:endParaRPr lang="ru-RU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14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524251"/>
                          </a:solidFill>
                          <a:latin typeface="Arial Black" pitchFamily="34" charset="0"/>
                        </a:rPr>
                        <a:t>ДШИ + филиалы</a:t>
                      </a:r>
                      <a:endParaRPr lang="ru-RU" dirty="0">
                        <a:solidFill>
                          <a:srgbClr val="52425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22025,00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24655,15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+2630,15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111,94</a:t>
                      </a: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9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524251"/>
                          </a:solidFill>
                          <a:latin typeface="Arial Black" pitchFamily="34" charset="0"/>
                        </a:rPr>
                        <a:t>РЦР</a:t>
                      </a: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6759,00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7365,82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+606,82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108,98</a:t>
                      </a: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9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524251"/>
                          </a:solidFill>
                          <a:latin typeface="Arial Black" pitchFamily="34" charset="0"/>
                        </a:rPr>
                        <a:t>Музей</a:t>
                      </a:r>
                      <a:r>
                        <a:rPr lang="ru-RU" baseline="0" dirty="0" smtClean="0">
                          <a:solidFill>
                            <a:srgbClr val="524251"/>
                          </a:solidFill>
                          <a:latin typeface="Arial Black" pitchFamily="34" charset="0"/>
                        </a:rPr>
                        <a:t> г.Мосты</a:t>
                      </a:r>
                      <a:endParaRPr lang="ru-RU" dirty="0">
                        <a:solidFill>
                          <a:srgbClr val="52425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4811,00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5108,98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+297,98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106,19</a:t>
                      </a: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869715"/>
                  </a:ext>
                </a:extLst>
              </a:tr>
              <a:tr h="6111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524251"/>
                          </a:solidFill>
                          <a:latin typeface="Arial Black" pitchFamily="34" charset="0"/>
                        </a:rPr>
                        <a:t>Музей </a:t>
                      </a:r>
                      <a:r>
                        <a:rPr lang="ru-RU" dirty="0" err="1" smtClean="0">
                          <a:solidFill>
                            <a:srgbClr val="524251"/>
                          </a:solidFill>
                          <a:latin typeface="Arial Black" pitchFamily="34" charset="0"/>
                        </a:rPr>
                        <a:t>аг.Гудевичи</a:t>
                      </a:r>
                      <a:endParaRPr lang="ru-RU" dirty="0" smtClean="0">
                        <a:solidFill>
                          <a:srgbClr val="524251"/>
                        </a:solidFill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6935,00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7927,00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+992,00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114,30</a:t>
                      </a: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71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Итого по сектору: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260000,00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266818,94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Arial" pitchFamily="34" charset="0"/>
                          <a:cs typeface="Arial" pitchFamily="34" charset="0"/>
                        </a:rPr>
                        <a:t>+6818,94</a:t>
                      </a:r>
                      <a:endParaRPr lang="ru-RU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102,62</a:t>
                      </a:r>
                      <a:endParaRPr lang="ru-RU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015" y="102003"/>
            <a:ext cx="1554480" cy="155448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2379" y="0"/>
            <a:ext cx="7169621" cy="3485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276" y="3618410"/>
            <a:ext cx="5353627" cy="3037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2890" y="3926168"/>
            <a:ext cx="3909110" cy="2931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459" y="366427"/>
            <a:ext cx="4887865" cy="2833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https://downloader.disk.yandex.ru/preview/9c83f9cb4739b3609859710aa248d0e01020121eb76e80a618c4dcca18bd05f7/5e41796c/fKqInKw3d7bLFOeFnMGnhO8FYr5Lqe2l2Fz_cHON3EZmuCMw8hQCOTM7E0PLg77vneAaH8TCBNQtCZtkfIyW5Pm95wiiwlUyfkiJ2jlL7x2r8npumZHI4midPdWhecNq?uid=0&amp;filename=20170316_105509-1.jpg&amp;disposition=inline&amp;hash=&amp;limit=0&amp;content_type=image%2Fjpeg&amp;tknv=v2&amp;owner_uid=1130000014559505&amp;size=2048x204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1587" y="3378790"/>
            <a:ext cx="2841005" cy="217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745" y="7937"/>
            <a:ext cx="5155821" cy="3437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061" name="AutoShape 5" descr="https://mail.yandex.ru/message_part/IMG_2002.JPG?_uid=1130000014348590&amp;name=IMG_2002.JPG&amp;hid=1.3&amp;ids=171699735793583260&amp;no_disposition=y&amp;thumb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3" name="AutoShape 7" descr="https://mail.yandex.ru/message_part/IMG_2002.JPG?_uid=1130000014348590&amp;name=IMG_2002.JPG&amp;hid=1.3&amp;ids=171699735793583260&amp;no_disposition=y&amp;thumb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5" name="AutoShape 9" descr="https://mail.yandex.ru/message_part/IMG_2002.JPG?_uid=1130000014348590&amp;name=IMG_2002.JPG&amp;hid=1.3&amp;ids=171699735793583260&amp;no_disposition=y&amp;thumb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7" name="AutoShape 11" descr="https://mail.yandex.ru/message_part/IMG_2002.JPG?_uid=1130000014348590&amp;name=IMG_2002.JPG&amp;hid=1.3&amp;ids=171699735793583260&amp;no_disposition=y&amp;thumb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68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3416" y="-58998"/>
            <a:ext cx="5256224" cy="3504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9" name="Picture 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3416" y="3353851"/>
            <a:ext cx="5256224" cy="3504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70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745" y="3430042"/>
            <a:ext cx="5141937" cy="342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18" y="705395"/>
            <a:ext cx="11271297" cy="19844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0595" y="2381725"/>
            <a:ext cx="7981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центров информационно-коммуникационных технологий и образования в Остроленке и в Мостах»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468" y="3766486"/>
            <a:ext cx="4196443" cy="2967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7053" y="4161539"/>
            <a:ext cx="2950768" cy="254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40" y="2513348"/>
            <a:ext cx="4126934" cy="3086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71583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i.ytimg.com/vi/XhPQ85Om3iw/maxresdefaul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771" y="989666"/>
            <a:ext cx="3765943" cy="2118343"/>
          </a:xfrm>
          <a:prstGeom prst="rect">
            <a:avLst/>
          </a:prstGeom>
          <a:noFill/>
        </p:spPr>
      </p:pic>
      <p:pic>
        <p:nvPicPr>
          <p:cNvPr id="31746" name="Picture 2" descr="Благотворительный концерт Саши Немо и Александра Воронище прошёл в Моста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4022" y="181034"/>
            <a:ext cx="4201795" cy="2801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8" name="AutoShape 4" descr="http://www.mosty-zara.by/files/image/news/IMG_908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750" name="AutoShape 6" descr="http://www.mosty-zara.by/files/image/news/IMG_908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752" name="AutoShape 8" descr="http://www.mosty-zara.by/files/image/news/IMG_900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754" name="AutoShape 10" descr="http://www.mosty-zara.by/files/image/news/IMG_900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074" name="Picture 2" descr="http://www.mosty-zara.by/files/image/news/IMG_9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9188" y="3095897"/>
            <a:ext cx="5293361" cy="340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://www.mosty-zara.by/files/image/news/IMG_874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005" y="0"/>
            <a:ext cx="4127990" cy="275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http://www.mosty-zara.by/files/image/news/IMG_908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6754" y="2756263"/>
            <a:ext cx="5913250" cy="394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258492" y="222069"/>
            <a:ext cx="3448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Благотворительный концерт…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 descr="http://www.mosty-zara.by/files/image/news/IMG_228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157" y="2674959"/>
            <a:ext cx="3474721" cy="316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4" name="Picture 2" descr="http://www.mosty-zara.by/ru/files/megacat/image/0/0/154779135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8472" y="3754891"/>
            <a:ext cx="5067867" cy="26732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6" name="Picture 4" descr="http://www.mosty-zara.by/files/image/news/IMG_23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4309" y="0"/>
            <a:ext cx="5477691" cy="3654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6" descr="http://www.mosty-zara.by/ru/files/news/image/0/0/15477981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7421"/>
            <a:ext cx="4875817" cy="3357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Цудоўныя хвалі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452883"/>
            <a:ext cx="4538704" cy="3125337"/>
          </a:xfrm>
          <a:prstGeom prst="rect">
            <a:avLst/>
          </a:prstGeom>
          <a:noFill/>
        </p:spPr>
      </p:pic>
      <p:pic>
        <p:nvPicPr>
          <p:cNvPr id="28682" name="Picture 10" descr="https://lh5.googleusercontent.com/lky-2ysMylHX9B-I32T82SNzRNzHRC0n8wZhoDz-q_-tQmUSNDdadRDPUHA=w1200-h630-p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8574" y="0"/>
            <a:ext cx="4789421" cy="19234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50" name="Picture 14" descr="http://www.mosty-zara.by/files/image/news/IMG_583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5359" y="0"/>
            <a:ext cx="6236642" cy="252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2" name="Picture 6" descr="http://www.mosty-zara.by/files/image/news/IMG_574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6244" y="4558937"/>
            <a:ext cx="6555756" cy="2299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http://www.mosty-zara.by/files/image/news/IMG_566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24924"/>
            <a:ext cx="5891349" cy="2333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4" name="Picture 8" descr="http://www.mosty-zara.by/files/image/news/IMG_577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7500" cy="2547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6" name="Picture 10" descr="http://www.mosty-zara.by/files/image/news/IMG_578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0" y="2534194"/>
            <a:ext cx="6667500" cy="2024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8" name="Picture 12" descr="http://www.mosty-zara.by/files/image/news/IMG_581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0384"/>
            <a:ext cx="6074232" cy="1975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0"/>
            <a:ext cx="28999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Музыкальный флешмоб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«С вальсом к Победе!»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4" name="Picture 14" descr="Мастоўскія прысмак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12926" y="4227985"/>
            <a:ext cx="3479074" cy="2630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0" name="Picture 10" descr="У Мастах частавалі прысмакамі  з водарам лес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34149" cy="3622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www.mosty-zara.by/files/image/news/%D0%A4%D1%8D%D1%81%D1%82%20%D0%B2%20%D0%BC%D1%83%D0%B7%D0%B5%D0%B5%200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26526"/>
            <a:ext cx="5443323" cy="3631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2" name="Picture 2" descr="Мастоўскія прысмакі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46032" y="0"/>
            <a:ext cx="3200400" cy="2419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Мастоўскія прысмакі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46032" y="4438649"/>
            <a:ext cx="3200400" cy="2419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6" name="Picture 6" descr="Мастоўскія прысмакі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46032" y="2225992"/>
            <a:ext cx="3200400" cy="2419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8" name="Picture 8" descr="http://www.mosty-zara.by/ru/files/megacat/image/0/0/1558194909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5989" y="0"/>
            <a:ext cx="3466011" cy="231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2" name="Picture 12" descr="http://www.mosty-zara.by/files/image/news/%D0%A4%D1%8D%D1%81%D1%82%20%D0%B2%20%D0%BC%D1%83%D0%B7%D0%B5%D0%B5%20027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5178" y="2281647"/>
            <a:ext cx="3426822" cy="2286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Picture 8" descr="http://www.mosty-zara.by/ru/files/megacat/image/0/0/156214605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634" y="0"/>
            <a:ext cx="6574971" cy="2568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Мостовчане празднуют День Независимости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864" y="1854925"/>
            <a:ext cx="6871062" cy="300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4" descr="http://www.mosty-zara.by/files/image/news/IMG_462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647" y="3365863"/>
            <a:ext cx="5918563" cy="332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4" name="Picture 6" descr="http://www.mosty-zara.by/files/image/news/IMG_45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5943" y="0"/>
            <a:ext cx="4785270" cy="3192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900" name="Picture 12" descr="http://www.mosty-zara.by/files/image/news/IMG_468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297" y="4141918"/>
            <a:ext cx="5656217" cy="271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566" y="0"/>
            <a:ext cx="12309564" cy="692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799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Picture 8" descr="http://www.mosty-zara.by/files/image/IMG_47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2009"/>
            <a:ext cx="4790364" cy="3195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4" name="Picture 2" descr="http://www.mosty-zara.by/ru/files/megacat/image/0/0/15621459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54245"/>
            <a:ext cx="4769122" cy="3181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Арт-парад вышиванки, выступление ходулистов и кинопоказ под открытым небом продолжили праздник в Мостах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3469" y="171986"/>
            <a:ext cx="4130407" cy="2753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2" name="Picture 10" descr="http://www.mosty-zara.by/files/image/news/IMG_472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528549" cy="1019760"/>
          </a:xfrm>
          <a:prstGeom prst="rect">
            <a:avLst/>
          </a:prstGeom>
          <a:noFill/>
        </p:spPr>
      </p:pic>
      <p:pic>
        <p:nvPicPr>
          <p:cNvPr id="38924" name="Picture 12" descr="Праздничная торговая ярмарка работала в Мостах в День Независимости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2189" y="0"/>
            <a:ext cx="3389811" cy="2259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6" name="Picture 14" descr="http://www.mosty-zara.by/files/image/news/IMG_057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24" y="4264925"/>
            <a:ext cx="4427602" cy="259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8" name="Picture 6" descr="http://www.mosty-zara.by/files/image/news/%D0%94%D0%B5%D0%BD%D1%8C%20%D0%9D%D0%B5%D0%B7%D0%B0%D0%B2%D0%B8%D1%81%D0%B8%D0%BC%D0%BE%D1%81%D1%82%D0%B8%20%D0%A8%D0%B5%D0%B2%D1%87%D0%B8%D0%BA%20202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7475" y="4637314"/>
            <a:ext cx="3054526" cy="2037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30" name="Picture 18" descr="http://www.mosty-zara.by/files/image/news/IMG_1077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4328" y="2711614"/>
            <a:ext cx="4163720" cy="2194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8" name="Picture 16" descr="http://www.mosty-zara.by/files/image/news/IMG_0520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4741" y="2330489"/>
            <a:ext cx="3717259" cy="2240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://www.mosty-zara.by/files/image/news/IMG_557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69341" cy="164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http://www.mosty-zara.by/files/image/news/IMG_87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63931"/>
            <a:ext cx="4547163" cy="303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www.mosty-zara.by/files/image/news/IMG_54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3234" y="796834"/>
            <a:ext cx="5752011" cy="3837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://www.mosty-zara.by/files/image/news/IMG_871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71204"/>
            <a:ext cx="12192000" cy="230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www.mosty-zara.by/ru/files/megacat/image/0/0/156242131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9190" y="0"/>
            <a:ext cx="4532810" cy="1659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8" name="Picture 14" descr="http://www.mosty-zara.by/files/image/news/IMG_870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7235" y="1371599"/>
            <a:ext cx="2434046" cy="2073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2" descr="http://www.mosty-zara.by/files/image/news/IMG_8683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4983" y="3095897"/>
            <a:ext cx="2631792" cy="1867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0" y="1436915"/>
            <a:ext cx="4101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Городской арт-пикник </a:t>
            </a:r>
          </a:p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«На хвалях Нёмана»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://www.mosty-zara.by/files/image/news/%D0%A4%D1%80%D0%BE%D0%BD%D1%82%D0%BE%D0%B2%D0%BE%D0%B9%20%D0%BF%D1%80%D0%B8%D0%B2%D0%B0%D0%BB%202019%2005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34739"/>
            <a:ext cx="3963673" cy="264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26" name="Picture 18" descr="http://www.mosty-zara.by/files/image/news/%D0%A4%D1%80%D0%BE%D0%BD%D1%82%D0%BE%D0%B2%D0%BE%D0%B9%20%D0%BF%D1%80%D0%B8%D0%B2%D0%B0%D0%BB%202019%2013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17704"/>
            <a:ext cx="3807725" cy="2540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0" name="Picture 2" descr="Фронтовой привал развернулся в Мостах в День Победы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6089" y="0"/>
            <a:ext cx="4654140" cy="3102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6" name="Picture 8" descr="http://www.mosty-zara.by/ru/files/megacat/image/0/0/155741427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0229" y="4301662"/>
            <a:ext cx="3831771" cy="255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018" name="AutoShape 10" descr="Фронтовой привал 2019 г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010300" y="3331029"/>
            <a:ext cx="43238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8000"/>
                </a:solidFill>
              </a:rPr>
              <a:t>Фронтовой привал</a:t>
            </a:r>
            <a:endParaRPr lang="ru-RU" sz="3600" b="1" i="1" dirty="0">
              <a:solidFill>
                <a:srgbClr val="008000"/>
              </a:solidFill>
            </a:endParaRPr>
          </a:p>
        </p:txBody>
      </p:sp>
      <p:sp>
        <p:nvSpPr>
          <p:cNvPr id="43020" name="AutoShape 12" descr="Фронтовой привал 2019 г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3022" name="AutoShape 14" descr="Фронтовой привал 2019 г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3024" name="Picture 16" descr="http://www.mosty-zara.by/ru/files/megacat/image/0/0/155741327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3290" y="0"/>
            <a:ext cx="3818709" cy="2116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28" name="Picture 20" descr="http://www.mosty-zara.by/ru/files/megacat/image/0/0/155741359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27418" y="3839777"/>
            <a:ext cx="4524103" cy="3018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32" name="Picture 24" descr="http://www.mosty-zara.by/ru/files/megacat/image/0/0/1557412158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3835" y="1856095"/>
            <a:ext cx="3818165" cy="2547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36" name="Picture 28" descr="http://www.mosty-zara.by/ru/files/megacat/image/0/0/1557415200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84896" cy="245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6" descr="http://www.mosty-zara.by/files/image/news/%D0%A4%D1%80%D0%BE%D0%BD%D1%82%D0%BE%D0%B2%D0%BE%D0%B9%20%D0%BF%D1%80%D0%B8%D0%B2%D0%B0%D0%BB%202019%20092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8389" y="2011681"/>
            <a:ext cx="1907177" cy="1449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6" name="Picture 20" descr="Лагерь Шимки 2019 г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7919" y="4438649"/>
            <a:ext cx="3200400" cy="2419351"/>
          </a:xfrm>
          <a:prstGeom prst="rect">
            <a:avLst/>
          </a:prstGeom>
          <a:noFill/>
        </p:spPr>
      </p:pic>
      <p:pic>
        <p:nvPicPr>
          <p:cNvPr id="34824" name="Picture 8" descr="http://www.mosty-zara.by/files/image/news/%D0%94%D0%B5%D0%BD%D1%8C%20%D0%BE%D1%81%D0%B2%D0%BE%D0%B1%D0%BE%D0%B6%D0%B4%D0%B5%D0%BD%D0%B8%D1%8F%20%D1%80%D0%B0%D0%B9%D0%BE%D0%BD%D0%B0%202019%2019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4261" y="4297680"/>
            <a:ext cx="3837739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http://www.mosty-zara.by/files/image/news/%D0%94%D0%B5%D0%BD%D1%8C%20%D0%BE%D1%81%D0%B2%D0%BE%D0%B1%D0%BE%D0%B6%D0%B4%D0%B5%D0%BD%D0%B8%D1%8F%20%D1%80%D0%B0%D0%B9%D0%BE%D0%BD%D0%B0%202019%203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624251" cy="3085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 descr="http://www.mosty-zara.by/files/image/news/%D0%94%D0%B5%D0%BD%D1%8C%20%D0%BE%D1%81%D0%B2%D0%BE%D0%B1%D0%BE%D0%B6%D0%B4%D0%B5%D0%BD%D0%B8%D1%8F%20%D1%80%D0%B0%D0%B9%D0%BE%D0%BD%D0%B0%202019%2018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069" y="0"/>
            <a:ext cx="4062547" cy="271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8" name="Picture 12" descr="http://www.mosty-zara.by/files/image/news/%D0%94%D0%B5%D0%BD%D1%8C%20%D0%BE%D1%81%D0%B2%D0%BE%D0%B1%D0%BE%D0%B6%D0%B4%D0%B5%D0%BD%D0%B8%D1%8F%20%D1%80%D0%B0%D0%B9%D0%BE%D0%BD%D0%B0%202019%2022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3768" y="156755"/>
            <a:ext cx="3348232" cy="2233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8" name="Picture 2" descr="Партизанский лагерь развернулся в Липичанской пуще в День освобождения Мостовщины от немецко-фашистских захватчиков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875" y="1917337"/>
            <a:ext cx="4040778" cy="269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30" name="Picture 14" descr="http://www.mosty-zara.by/files/image/news/%D0%94%D0%B5%D0%BD%D1%8C%20%D0%BE%D1%81%D0%B2%D0%BE%D0%B1%D0%BE%D0%B6%D0%B4%D0%B5%D0%BD%D0%B8%D1%8F%20%D1%80%D0%B0%D0%B9%D0%BE%D0%BD%D0%B0%202019%20233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5087" y="2350514"/>
            <a:ext cx="3466913" cy="2312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32" name="Picture 16" descr="http://www.mosty-zara.by/files/image/news/%D0%94%D0%B5%D0%BD%D1%8C%20%D0%BE%D1%81%D0%B2%D0%BE%D0%B1%D0%BE%D0%B6%D0%B4%D0%B5%D0%BD%D0%B8%D1%8F%20%D1%80%D0%B0%D0%B9%D0%BE%D0%BD%D0%B0%202019%20344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9851" y="4040839"/>
            <a:ext cx="3047908" cy="2033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34" name="Picture 18" descr="http://www.mosty-zara.by/files/image/news/%D0%94%D0%B5%D0%BD%D1%8C%20%D0%BE%D1%81%D0%B2%D0%BE%D0%B1%D0%BE%D0%B6%D0%B4%D0%B5%D0%BD%D0%B8%D1%8F%20%D1%80%D0%B0%D0%B9%D0%BE%D0%BD%D0%B0%202019%20327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" y="3039292"/>
            <a:ext cx="3661863" cy="3661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Яркие краски от мостовских артистов на празднике горо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817" y="209005"/>
            <a:ext cx="5153297" cy="3435531"/>
          </a:xfrm>
          <a:prstGeom prst="rect">
            <a:avLst/>
          </a:prstGeom>
          <a:noFill/>
        </p:spPr>
      </p:pic>
      <p:pic>
        <p:nvPicPr>
          <p:cNvPr id="33798" name="Picture 6" descr="http://www.mosty-zara.by/files/image/news/DJI_033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1" y="0"/>
            <a:ext cx="2586446" cy="4477766"/>
          </a:xfrm>
          <a:prstGeom prst="rect">
            <a:avLst/>
          </a:prstGeom>
          <a:noFill/>
        </p:spPr>
      </p:pic>
      <p:pic>
        <p:nvPicPr>
          <p:cNvPr id="33800" name="Picture 8" descr="http://www.mosty-zara.by/files/image/news/IMG_979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35977"/>
            <a:ext cx="5348136" cy="296526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396549" y="0"/>
            <a:ext cx="2207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 ГОРОДА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802" name="Picture 10" descr="http://www.mosty-zara.by/files/image/news/%D0%94%D0%BE%D0%B6%D0%B8%D0%BD%D0%BA%D0%B8%20%D0%B8%20%D0%BF%D0%BE%D0%B4%D0%B2%D0%BE%D1%80%D1%8C%D1%8F%2025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2268" y="1005840"/>
            <a:ext cx="3919732" cy="2615021"/>
          </a:xfrm>
          <a:prstGeom prst="rect">
            <a:avLst/>
          </a:prstGeom>
          <a:noFill/>
        </p:spPr>
      </p:pic>
      <p:pic>
        <p:nvPicPr>
          <p:cNvPr id="33804" name="Picture 12" descr="http://www.mosty-zara.by/files/image/news/%D0%94%D0%BE%D0%B6%D0%B8%D0%BD%D0%BA%D0%B8%20%D0%B8%20%D0%BF%D0%BE%D0%B4%D0%B2%D0%BE%D1%80%D1%8C%D1%8F%2004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0411" y="3668303"/>
            <a:ext cx="4001589" cy="2669631"/>
          </a:xfrm>
          <a:prstGeom prst="rect">
            <a:avLst/>
          </a:prstGeom>
          <a:noFill/>
        </p:spPr>
      </p:pic>
      <p:pic>
        <p:nvPicPr>
          <p:cNvPr id="12" name="Picture 8" descr="http://www.mosty-zara.by/files/image/news/%D0%94%D0%BE%D0%B6%D0%B8%D0%BD%D0%BA%D0%B8%20%D0%B8%20%D0%BF%D0%BE%D0%B4%D0%B2%D0%BE%D1%80%D1%8C%D1%8F%20317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0640" y="4633226"/>
            <a:ext cx="3334779" cy="2224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mosty-zara.by/files/image/news/IMG_9751(1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09409" cy="205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http://www.mosty-zara.by/files/image/news/%D0%94%D0%BE%D0%B6%D0%B8%D0%BD%D0%BA%D0%B8%20%D0%B8%20%D0%BF%D0%BE%D0%B4%D0%B2%D0%BE%D1%80%D1%8C%D1%8F%2014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2516" y="0"/>
            <a:ext cx="4049484" cy="3270951"/>
          </a:xfrm>
          <a:prstGeom prst="rect">
            <a:avLst/>
          </a:prstGeom>
          <a:noFill/>
        </p:spPr>
      </p:pic>
      <p:pic>
        <p:nvPicPr>
          <p:cNvPr id="31754" name="Picture 10" descr="Фигурки из соломы, мыльные пузыри и город на ладони на воздушном шаре в Мостах на празднике город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092" y="0"/>
            <a:ext cx="3265714" cy="3140831"/>
          </a:xfrm>
          <a:prstGeom prst="rect">
            <a:avLst/>
          </a:prstGeom>
          <a:noFill/>
        </p:spPr>
      </p:pic>
      <p:pic>
        <p:nvPicPr>
          <p:cNvPr id="31756" name="Picture 12" descr="http://www.mosty-zara.by/files/image/news/IMG_991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326" y="4058195"/>
            <a:ext cx="3539802" cy="2643051"/>
          </a:xfrm>
          <a:prstGeom prst="rect">
            <a:avLst/>
          </a:prstGeom>
          <a:noFill/>
        </p:spPr>
      </p:pic>
      <p:pic>
        <p:nvPicPr>
          <p:cNvPr id="11" name="Picture 6" descr="Рецептом хорошего настроения на празднике города с мостовчанами делились работники культуры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7308" y="3944981"/>
            <a:ext cx="3624944" cy="241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8" descr="Фестиваль чая, акция «Будь здоров» и мастер-классы от народных умельцев – праздник в Мостах радовал и удивлял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65887" y="3422470"/>
            <a:ext cx="4626113" cy="308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http://www.mosty-zara.by/files/image/news/%D0%94%D0%BE%D0%B6%D0%B8%D0%BD%D0%BA%D0%B8%20%D0%B8%20%D0%BF%D0%BE%D0%B4%D0%B2%D0%BE%D1%80%D1%8C%D1%8F%20132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1291" y="1982122"/>
            <a:ext cx="3031759" cy="2022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6" descr="http://www.mosty-zara.by/files/image/news/%D0%94%D0%BE%D0%B6%D0%B8%D0%BD%D0%BA%D0%B8%20%D0%B8%20%D0%BF%D0%BE%D0%B4%D0%B2%D0%BE%D1%80%D1%8C%D1%8F%20136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37473"/>
            <a:ext cx="3618411" cy="2413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www.mosty-zara.by/files/image/news/IMG_88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64249"/>
            <a:ext cx="4637314" cy="3093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http://www.mosty-zara.by/files/image/news/IMG_887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7497" y="4073972"/>
            <a:ext cx="2952206" cy="2313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8" name="Picture 8" descr="http://www.mosty-zara.by/files/image/news/bibl%20(59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92370" y="3100165"/>
            <a:ext cx="4746080" cy="3349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30" name="Picture 10" descr="Передвижной экспресс-маршрут «Нам 75!» проехал по Мостовщине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190" y="156754"/>
            <a:ext cx="4702810" cy="2795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2" name="Picture 12" descr="http://www.mosty-zara.by/files/image/news/bibl%20(54)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8675" y="2168435"/>
            <a:ext cx="2965660" cy="1927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4" name="Picture 14" descr="http://www.mosty-zara.by/files/image/news/bibl%20(60)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006" y="2246811"/>
            <a:ext cx="3334166" cy="2181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598126" y="849086"/>
            <a:ext cx="32526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Экспресс маршрут </a:t>
            </a:r>
            <a:r>
              <a:rPr lang="ru-RU" sz="4400" b="1" dirty="0" smtClean="0">
                <a:solidFill>
                  <a:srgbClr val="FF0000"/>
                </a:solidFill>
              </a:rPr>
              <a:t>«НАМ 75!»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У вёсках былога партызанскага краю пабывалі работнікі раённай бібліятэкі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2869" cy="2390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В Мостах прошли торжественное собрание и праздничный концерт, посвящённые 75-летию образования Гродненской облас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37760" cy="329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kultura.grodno.by/wp-content/uploads/2019/12/5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3761" y="327546"/>
            <a:ext cx="3548312" cy="2975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ttp://www.mosty-zara.by/files/image/IMG_025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6247" y="3398292"/>
            <a:ext cx="6054228" cy="3054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http://www.mosty-zara.by/files/image/news/IMG_067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2184" y="163773"/>
            <a:ext cx="4898747" cy="3268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4" name="Picture 10" descr="http://www.mosty-zara.by/files/image/news/IMG_0517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245" y="3275463"/>
            <a:ext cx="4987590" cy="3327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osty-zara.by/files/image/news/%D0%97%D0%B0%D0%B6%D0%B6%D0%B5%D0%BD%D0%B8%D0%B5%20%D1%91%D0%BB%D0%BA%D0%B8%20%D0%A8%D0%B5%D0%B2%D1%87%D0%B8%D0%BA%2006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0160" y="1816323"/>
            <a:ext cx="3291840" cy="2965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www.mosty-zara.by/files/image/news/%D0%97%D0%B0%D0%B6%D0%B6%D0%B5%D0%BD%D0%B8%D0%B5%20%D1%91%D0%BB%D0%BA%D0%B8%20%D0%A8%D0%B5%D0%B2%D1%87%D0%B8%D0%BA%2013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4288" y="0"/>
            <a:ext cx="4184378" cy="279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http://www.mosty-zara.by/files/image/news/%D0%97%D0%B0%D0%B6%D0%B6%D0%B5%D0%BD%D0%B8%D0%B5%20%D1%91%D0%BB%D0%BA%D0%B8%20%D0%A8%D0%B5%D0%B2%D1%87%D0%B8%D0%BA%2007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07907" cy="2625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://www.mosty-zara.by/files/image/news/%D0%97%D0%B0%D0%B6%D0%B6%D0%B5%D0%BD%D0%B8%D0%B5%20%D1%91%D0%BB%D0%BA%D0%B8%20%D0%A8%D0%B5%D0%B2%D1%87%D0%B8%D0%BA%2006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0172" y="4595677"/>
            <a:ext cx="3391062" cy="2262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http://www.mosty-zara.by/files/image/news/%D0%97%D0%B0%D0%B6%D0%B6%D0%B5%D0%BD%D0%B8%D0%B5%20%D1%91%D0%BB%D0%BA%D0%B8%20%D0%A8%D0%B5%D0%B2%D1%87%D0%B8%D0%BA%2006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328" y="2564747"/>
            <a:ext cx="2596103" cy="2450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http://www.mosty-zara.by/files/image/news/%D0%97%D0%B0%D0%B6%D0%B6%D0%B5%D0%BD%D0%B8%D0%B5%20%D1%91%D0%BB%D0%BA%D0%B8%20%D0%A8%D0%B5%D0%B2%D1%87%D0%B8%D0%BA%20058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3382" y="0"/>
            <a:ext cx="3038618" cy="202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8" name="Picture 14" descr="Культурно-массовое мероприятие «Предновогодний переполох» собрал мостовчан на зажжение ёлки 7 декабря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537" y="2623085"/>
            <a:ext cx="3411939" cy="226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0" name="Picture 16" descr="http://www.mosty-zara.by/files/image/news/4Y2ePiokvoM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57753"/>
            <a:ext cx="2552131" cy="2300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2" name="Picture 18" descr="Забег снеговиков-передовиков, флешмоб супермобилей и весёлый хоровод. В Мостах зажгли новогодние огни на ёлке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1382" y="4653887"/>
            <a:ext cx="3306170" cy="2204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4" name="Picture 20" descr="http://www.mosty-zara.by/files/image/news/%D0%97%D0%B0%D0%B6%D0%B6%D0%B5%D0%BD%D0%B8%D0%B5%20%D1%91%D0%BB%D0%BA%D0%B8%20%D0%A8%D0%B5%D0%B2%D1%87%D0%B8%D0%BA%20093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388358"/>
            <a:ext cx="3579979" cy="2388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6" name="Picture 22" descr="http://www.mosty-zara.by/files/image/news/%D0%97%D0%B0%D0%B6%D0%B6%D0%B5%D0%BD%D0%B8%D0%B5%20%D1%91%D0%BB%D0%BA%D0%B8%20%D0%A8%D0%B5%D0%B2%D1%87%D0%B8%D0%BA%20144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5634" y="4685539"/>
            <a:ext cx="3256366" cy="217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9921" y="551688"/>
            <a:ext cx="839216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BC55"/>
                </a:solidFill>
                <a:latin typeface="Times New Roman" pitchFamily="18" charset="0"/>
                <a:cs typeface="Times New Roman" pitchFamily="18" charset="0"/>
              </a:rPr>
              <a:t>Количество проведённых мероприятий учреждениями клубного типа </a:t>
            </a:r>
            <a:endParaRPr lang="ru-RU" sz="2800" b="1" dirty="0">
              <a:solidFill>
                <a:srgbClr val="00BC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417240"/>
              </p:ext>
            </p:extLst>
          </p:nvPr>
        </p:nvGraphicFramePr>
        <p:xfrm>
          <a:off x="633548" y="2586448"/>
          <a:ext cx="10992394" cy="3939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6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6529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По годам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Количество мероприятий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529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2015 год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3442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529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2016 год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3574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529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2017 год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3613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529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2018 год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3669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529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2019 год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3724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ая выноска 8"/>
          <p:cNvSpPr/>
          <p:nvPr/>
        </p:nvSpPr>
        <p:spPr>
          <a:xfrm>
            <a:off x="398414" y="3709851"/>
            <a:ext cx="4591597" cy="2181498"/>
          </a:xfrm>
          <a:prstGeom prst="wedgeRectCallou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464" y="3239588"/>
            <a:ext cx="7724536" cy="36184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414" y="3801291"/>
            <a:ext cx="4069049" cy="151529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</a:t>
            </a:r>
            <a:r>
              <a:rPr lang="ru-RU" sz="2400" b="1" dirty="0" smtClean="0">
                <a:solidFill>
                  <a:srgbClr val="002060"/>
                </a:solidFill>
              </a:rPr>
              <a:t>а </a:t>
            </a:r>
            <a:r>
              <a:rPr lang="ru-RU" sz="2400" b="1" dirty="0" smtClean="0">
                <a:solidFill>
                  <a:srgbClr val="0070C0"/>
                </a:solidFill>
              </a:rPr>
              <a:t>1 января 2020 </a:t>
            </a:r>
            <a:r>
              <a:rPr lang="ru-RU" sz="2400" b="1" dirty="0" smtClean="0">
                <a:solidFill>
                  <a:srgbClr val="002060"/>
                </a:solidFill>
              </a:rPr>
              <a:t>года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в сфере культуры работает </a:t>
            </a:r>
            <a:r>
              <a:rPr lang="ru-RU" sz="2400" b="1" dirty="0" smtClean="0">
                <a:solidFill>
                  <a:srgbClr val="0070C0"/>
                </a:solidFill>
              </a:rPr>
              <a:t>182 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руководителя и специалиста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6214078"/>
              </p:ext>
            </p:extLst>
          </p:nvPr>
        </p:nvGraphicFramePr>
        <p:xfrm>
          <a:off x="-37010" y="0"/>
          <a:ext cx="12229010" cy="3239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21276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542" y="237979"/>
            <a:ext cx="5037909" cy="65711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806" y="373802"/>
            <a:ext cx="7094583" cy="1143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читателей и книговыдач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4308595"/>
              </p:ext>
            </p:extLst>
          </p:nvPr>
        </p:nvGraphicFramePr>
        <p:xfrm>
          <a:off x="259806" y="1945029"/>
          <a:ext cx="7342779" cy="4624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7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504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itchFamily="34" charset="0"/>
                          <a:cs typeface="Times New Roman" pitchFamily="18" charset="0"/>
                        </a:rPr>
                        <a:t>По годам</a:t>
                      </a:r>
                      <a:endParaRPr lang="ru-RU" sz="24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itchFamily="34" charset="0"/>
                          <a:cs typeface="Times New Roman" pitchFamily="18" charset="0"/>
                        </a:rPr>
                        <a:t>Количество читателей</a:t>
                      </a:r>
                      <a:endParaRPr lang="ru-RU" sz="24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itchFamily="34" charset="0"/>
                          <a:cs typeface="Times New Roman" pitchFamily="18" charset="0"/>
                        </a:rPr>
                        <a:t>Количество книговыдач</a:t>
                      </a:r>
                      <a:endParaRPr lang="ru-RU" sz="24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70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itchFamily="34" charset="0"/>
                          <a:cs typeface="Times New Roman" pitchFamily="18" charset="0"/>
                        </a:rPr>
                        <a:t>2015 год</a:t>
                      </a:r>
                      <a:endParaRPr lang="ru-RU" sz="24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itchFamily="34" charset="0"/>
                          <a:cs typeface="Times New Roman" pitchFamily="18" charset="0"/>
                        </a:rPr>
                        <a:t>20908</a:t>
                      </a:r>
                      <a:endParaRPr lang="ru-RU" sz="24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itchFamily="34" charset="0"/>
                          <a:cs typeface="Times New Roman" pitchFamily="18" charset="0"/>
                        </a:rPr>
                        <a:t>391651</a:t>
                      </a:r>
                      <a:endParaRPr lang="ru-RU" sz="24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71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itchFamily="34" charset="0"/>
                          <a:cs typeface="Times New Roman" pitchFamily="18" charset="0"/>
                        </a:rPr>
                        <a:t>2016 год</a:t>
                      </a:r>
                      <a:endParaRPr lang="ru-RU" sz="24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itchFamily="34" charset="0"/>
                          <a:cs typeface="Times New Roman" pitchFamily="18" charset="0"/>
                        </a:rPr>
                        <a:t>18914</a:t>
                      </a:r>
                      <a:endParaRPr lang="ru-RU" sz="24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itchFamily="34" charset="0"/>
                          <a:cs typeface="Times New Roman" pitchFamily="18" charset="0"/>
                        </a:rPr>
                        <a:t>364313</a:t>
                      </a:r>
                      <a:endParaRPr lang="ru-RU" sz="24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itchFamily="34" charset="0"/>
                          <a:cs typeface="Times New Roman" pitchFamily="18" charset="0"/>
                        </a:rPr>
                        <a:t>2017 год</a:t>
                      </a:r>
                      <a:endParaRPr lang="ru-RU" sz="24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itchFamily="34" charset="0"/>
                          <a:cs typeface="Times New Roman" pitchFamily="18" charset="0"/>
                        </a:rPr>
                        <a:t>18379</a:t>
                      </a:r>
                      <a:endParaRPr lang="ru-RU" sz="24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itchFamily="34" charset="0"/>
                          <a:cs typeface="Times New Roman" pitchFamily="18" charset="0"/>
                        </a:rPr>
                        <a:t>371594</a:t>
                      </a:r>
                      <a:endParaRPr lang="ru-RU" sz="24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68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itchFamily="34" charset="0"/>
                          <a:cs typeface="Times New Roman" pitchFamily="18" charset="0"/>
                        </a:rPr>
                        <a:t>2018 год</a:t>
                      </a:r>
                      <a:endParaRPr lang="ru-RU" sz="24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itchFamily="34" charset="0"/>
                          <a:cs typeface="Times New Roman" pitchFamily="18" charset="0"/>
                        </a:rPr>
                        <a:t>17871</a:t>
                      </a:r>
                      <a:endParaRPr lang="ru-RU" sz="24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 Black" pitchFamily="34" charset="0"/>
                          <a:cs typeface="Times New Roman" pitchFamily="18" charset="0"/>
                        </a:rPr>
                        <a:t>356454</a:t>
                      </a:r>
                      <a:endParaRPr lang="ru-RU" sz="2400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504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2019 год</a:t>
                      </a:r>
                      <a:endParaRPr lang="ru-RU" sz="2400" dirty="0">
                        <a:solidFill>
                          <a:srgbClr val="FF0000"/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17429</a:t>
                      </a:r>
                      <a:endParaRPr lang="ru-RU" sz="2400" dirty="0">
                        <a:solidFill>
                          <a:srgbClr val="FF0000"/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350454</a:t>
                      </a:r>
                      <a:endParaRPr lang="ru-RU" sz="2400" dirty="0">
                        <a:solidFill>
                          <a:srgbClr val="FF0000"/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372" y="607627"/>
            <a:ext cx="1158240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Общее количество посещений  </a:t>
            </a:r>
            <a:b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музеев в 2019 году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6463137"/>
              </p:ext>
            </p:extLst>
          </p:nvPr>
        </p:nvGraphicFramePr>
        <p:xfrm>
          <a:off x="377372" y="1867989"/>
          <a:ext cx="11582400" cy="4486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6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6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764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e-BY" sz="18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Название</a:t>
                      </a:r>
                      <a:r>
                        <a:rPr lang="be-BY" sz="1800" baseline="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 музея</a:t>
                      </a:r>
                      <a:endParaRPr lang="ru-RU" sz="1800" dirty="0" smtClean="0">
                        <a:solidFill>
                          <a:schemeClr val="bg1"/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e-BY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Количество</a:t>
                      </a:r>
                      <a:r>
                        <a:rPr lang="be-BY" baseline="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 посетителей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e-BY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На</a:t>
                      </a:r>
                      <a:r>
                        <a:rPr lang="be-BY" baseline="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 платной основе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e-BY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Бесплатные</a:t>
                      </a:r>
                      <a:r>
                        <a:rPr lang="be-BY" baseline="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 посетители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C5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23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 Black" pitchFamily="34" charset="0"/>
                        </a:rPr>
                        <a:t>Человек</a:t>
                      </a:r>
                      <a:endParaRPr lang="ru-RU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 Black" pitchFamily="34" charset="0"/>
                        </a:rPr>
                        <a:t>% от</a:t>
                      </a:r>
                      <a:r>
                        <a:rPr lang="be-BY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 Black" pitchFamily="34" charset="0"/>
                        </a:rPr>
                        <a:t> общего количества посетителей</a:t>
                      </a:r>
                      <a:endParaRPr lang="ru-RU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8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e-BY" sz="16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Гудевичский</a:t>
                      </a:r>
                      <a:r>
                        <a:rPr lang="be-BY" sz="1600" baseline="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государственный литературно-краеведческий музей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be-BY" sz="1800" kern="12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9066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7119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1947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22</a:t>
                      </a:r>
                      <a:r>
                        <a:rPr lang="be-BY" baseline="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%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8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e-BY" sz="16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Мостовский</a:t>
                      </a:r>
                      <a:r>
                        <a:rPr lang="be-BY" sz="1600" baseline="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 государственный музей “Лес и человек”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be-BY" sz="1800" kern="1200" dirty="0" smtClean="0">
                          <a:solidFill>
                            <a:schemeClr val="tx1"/>
                          </a:solidFill>
                          <a:latin typeface="Arial Black" pitchFamily="34" charset="0"/>
                          <a:ea typeface="+mn-ea"/>
                          <a:cs typeface="+mn-cs"/>
                        </a:rPr>
                        <a:t>6452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5396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1056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be-BY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17%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2579" y="3567576"/>
            <a:ext cx="3798027" cy="309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5950" y="2552066"/>
            <a:ext cx="2851982" cy="4305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8" y="0"/>
            <a:ext cx="4542102" cy="3008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066" y="-12329"/>
            <a:ext cx="4037865" cy="2674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612" y="3799894"/>
            <a:ext cx="3513333" cy="263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0" y="3008404"/>
            <a:ext cx="2162390" cy="3849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440" y="930493"/>
            <a:ext cx="3516111" cy="2637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41147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476" y="400846"/>
            <a:ext cx="4045597" cy="5424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71600"/>
            <a:ext cx="5684548" cy="3559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073" y="1740353"/>
            <a:ext cx="2247900" cy="3190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080517"/>
      </p:ext>
    </p:extLst>
  </p:cSld>
  <p:clrMapOvr>
    <a:masterClrMapping/>
  </p:clrMapOvr>
  <p:transition spd="slow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208" y="1439090"/>
            <a:ext cx="7560127" cy="5393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537" y="0"/>
            <a:ext cx="6089468" cy="1571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17031998"/>
      </p:ext>
    </p:extLst>
  </p:cSld>
  <p:clrMapOvr>
    <a:masterClrMapping/>
  </p:clrMapOvr>
  <p:transition spd="slow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3"/>
          <a:stretch/>
        </p:blipFill>
        <p:spPr>
          <a:xfrm>
            <a:off x="2139045" y="181315"/>
            <a:ext cx="7527470" cy="6676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423795"/>
      </p:ext>
    </p:extLst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7187" y="163286"/>
            <a:ext cx="4976949" cy="126709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Освоение бюджета в 2019 году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845054"/>
              </p:ext>
            </p:extLst>
          </p:nvPr>
        </p:nvGraphicFramePr>
        <p:xfrm>
          <a:off x="796835" y="4464230"/>
          <a:ext cx="6648994" cy="2263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4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5199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План</a:t>
                      </a:r>
                      <a:r>
                        <a:rPr lang="ru-RU" baseline="0" dirty="0" smtClean="0">
                          <a:solidFill>
                            <a:srgbClr val="7030A0"/>
                          </a:solidFill>
                        </a:rPr>
                        <a:t> бюджетных ассигнований </a:t>
                      </a:r>
                    </a:p>
                    <a:p>
                      <a:pPr algn="ctr"/>
                      <a:r>
                        <a:rPr lang="ru-RU" baseline="0" dirty="0" smtClean="0">
                          <a:solidFill>
                            <a:srgbClr val="7030A0"/>
                          </a:solidFill>
                        </a:rPr>
                        <a:t>на 2019г. (руб.)</a:t>
                      </a:r>
                      <a:endParaRPr lang="ru-RU" dirty="0">
                        <a:solidFill>
                          <a:srgbClr val="7030A0"/>
                        </a:solidFill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Фактическое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использование (руб.)</a:t>
                      </a:r>
                      <a:endParaRPr lang="ru-RU" sz="20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r>
                        <a:rPr lang="ru-RU" sz="1800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освоения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14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2 738 743,02</a:t>
                      </a:r>
                      <a:endParaRPr lang="ru-RU" b="1" dirty="0">
                        <a:solidFill>
                          <a:srgbClr val="7030A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2</a:t>
                      </a:r>
                      <a:r>
                        <a:rPr lang="ru-RU" b="1" baseline="0" dirty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 738 743,02</a:t>
                      </a:r>
                      <a:endParaRPr lang="ru-RU" b="1" dirty="0">
                        <a:solidFill>
                          <a:srgbClr val="7030A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Arial Black" pitchFamily="34" charset="0"/>
                        </a:rPr>
                        <a:t>100%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7031"/>
            <a:ext cx="12192001" cy="50625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468" y="120811"/>
            <a:ext cx="6898897" cy="107597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</a:t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СФЕРЕ Культуры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2137397"/>
              </p:ext>
            </p:extLst>
          </p:nvPr>
        </p:nvGraphicFramePr>
        <p:xfrm>
          <a:off x="0" y="4249272"/>
          <a:ext cx="12191998" cy="260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5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5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0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2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По годам:</a:t>
                      </a:r>
                      <a:endParaRPr lang="ru-RU" dirty="0">
                        <a:solidFill>
                          <a:schemeClr val="tx2"/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2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Средняя заработная</a:t>
                      </a:r>
                      <a:r>
                        <a:rPr lang="ru-RU" baseline="0" dirty="0" smtClean="0">
                          <a:solidFill>
                            <a:schemeClr val="tx2"/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 плата (руб.)</a:t>
                      </a:r>
                      <a:endParaRPr lang="ru-RU" dirty="0">
                        <a:solidFill>
                          <a:schemeClr val="tx2"/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0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2015 год</a:t>
                      </a:r>
                    </a:p>
                  </a:txBody>
                  <a:tcPr marL="121920" marR="12192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384,3</a:t>
                      </a:r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0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2016 год</a:t>
                      </a:r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407,3</a:t>
                      </a:r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0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2017 год</a:t>
                      </a:r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453,9</a:t>
                      </a:r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08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2018 год</a:t>
                      </a:r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532,3</a:t>
                      </a:r>
                      <a:endParaRPr lang="ru-RU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3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2019</a:t>
                      </a:r>
                      <a:r>
                        <a:rPr lang="ru-RU" sz="2400" baseline="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го</a:t>
                      </a:r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д</a:t>
                      </a:r>
                    </a:p>
                  </a:txBody>
                  <a:tcPr marL="121920" marR="12192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604,0</a:t>
                      </a:r>
                      <a:endParaRPr lang="ru-RU" sz="24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744" y="174171"/>
            <a:ext cx="10972800" cy="62788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Заработная плата по месяцам</a:t>
            </a:r>
            <a:endParaRPr lang="ru-RU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527483"/>
              </p:ext>
            </p:extLst>
          </p:nvPr>
        </p:nvGraphicFramePr>
        <p:xfrm>
          <a:off x="290285" y="841828"/>
          <a:ext cx="11607840" cy="4963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40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96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5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196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Месяц</a:t>
                      </a:r>
                      <a:endParaRPr lang="ru-RU" dirty="0"/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План</a:t>
                      </a:r>
                      <a:r>
                        <a:rPr lang="ru-RU" baseline="0" dirty="0" smtClean="0"/>
                        <a:t>  (руб.)</a:t>
                      </a:r>
                      <a:endParaRPr lang="ru-RU" dirty="0"/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 (руб.)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выполнения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% выполнения по квартально </a:t>
                      </a:r>
                      <a:endParaRPr lang="ru-RU" dirty="0"/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088">
                <a:tc>
                  <a:txBody>
                    <a:bodyPr/>
                    <a:lstStyle/>
                    <a:p>
                      <a:r>
                        <a:rPr lang="ru-RU" dirty="0" smtClean="0"/>
                        <a:t>Январь</a:t>
                      </a:r>
                      <a:endParaRPr lang="ru-RU" dirty="0"/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553,3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553,3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кв. – 101,2%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829">
                <a:tc>
                  <a:txBody>
                    <a:bodyPr/>
                    <a:lstStyle/>
                    <a:p>
                      <a:r>
                        <a:rPr lang="ru-RU" dirty="0" smtClean="0"/>
                        <a:t>Февраль</a:t>
                      </a:r>
                      <a:endParaRPr lang="ru-RU" dirty="0"/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550,2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560,0</a:t>
                      </a: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101,8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939">
                <a:tc>
                  <a:txBody>
                    <a:bodyPr/>
                    <a:lstStyle/>
                    <a:p>
                      <a:r>
                        <a:rPr lang="ru-RU" dirty="0" smtClean="0"/>
                        <a:t>Март</a:t>
                      </a:r>
                      <a:endParaRPr lang="ru-RU" dirty="0"/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564,7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569,0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100,8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179">
                <a:tc>
                  <a:txBody>
                    <a:bodyPr/>
                    <a:lstStyle/>
                    <a:p>
                      <a:r>
                        <a:rPr lang="ru-RU" dirty="0" smtClean="0"/>
                        <a:t>Апрель</a:t>
                      </a:r>
                      <a:endParaRPr lang="ru-RU" dirty="0"/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591,6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582,1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кв. – 100,3%</a:t>
                      </a: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179">
                <a:tc>
                  <a:txBody>
                    <a:bodyPr/>
                    <a:lstStyle/>
                    <a:p>
                      <a:r>
                        <a:rPr lang="ru-RU" dirty="0" smtClean="0"/>
                        <a:t>Май</a:t>
                      </a:r>
                      <a:endParaRPr lang="ru-RU" dirty="0"/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594,0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594,7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102,4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676">
                <a:tc>
                  <a:txBody>
                    <a:bodyPr/>
                    <a:lstStyle/>
                    <a:p>
                      <a:r>
                        <a:rPr lang="ru-RU" dirty="0" smtClean="0"/>
                        <a:t>Июнь</a:t>
                      </a:r>
                      <a:endParaRPr lang="ru-RU" dirty="0"/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566,8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571,1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100,8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945">
                <a:tc>
                  <a:txBody>
                    <a:bodyPr/>
                    <a:lstStyle/>
                    <a:p>
                      <a:r>
                        <a:rPr lang="ru-RU" dirty="0" smtClean="0"/>
                        <a:t>Июль</a:t>
                      </a:r>
                      <a:endParaRPr lang="ru-RU" dirty="0"/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580,0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559,9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96,5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III 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кв. – 100,3%</a:t>
                      </a: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328">
                <a:tc>
                  <a:txBody>
                    <a:bodyPr/>
                    <a:lstStyle/>
                    <a:p>
                      <a:r>
                        <a:rPr lang="ru-RU" dirty="0" smtClean="0"/>
                        <a:t>Август</a:t>
                      </a:r>
                      <a:endParaRPr lang="ru-RU" dirty="0"/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584,0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559,4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95,8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653"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</a:t>
                      </a:r>
                      <a:endParaRPr lang="ru-RU" dirty="0"/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588,0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646,8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110,0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036">
                <a:tc>
                  <a:txBody>
                    <a:bodyPr/>
                    <a:lstStyle/>
                    <a:p>
                      <a:r>
                        <a:rPr lang="ru-RU" dirty="0" smtClean="0"/>
                        <a:t>Октябрь</a:t>
                      </a:r>
                      <a:endParaRPr lang="ru-RU" dirty="0"/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602,0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656,7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109,1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IV 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кв. – 103,2%</a:t>
                      </a:r>
                    </a:p>
                    <a:p>
                      <a:pPr algn="ctr"/>
                      <a:endParaRPr lang="ru-RU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3905">
                <a:tc>
                  <a:txBody>
                    <a:bodyPr/>
                    <a:lstStyle/>
                    <a:p>
                      <a:r>
                        <a:rPr lang="ru-RU" dirty="0" smtClean="0"/>
                        <a:t>Ноябрь</a:t>
                      </a:r>
                      <a:endParaRPr lang="ru-RU" dirty="0"/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610,0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646,7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106,0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4046">
                <a:tc>
                  <a:txBody>
                    <a:bodyPr/>
                    <a:lstStyle/>
                    <a:p>
                      <a:r>
                        <a:rPr lang="ru-RU" dirty="0" smtClean="0"/>
                        <a:t>Декабрь</a:t>
                      </a:r>
                      <a:endParaRPr lang="ru-RU" dirty="0"/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640,0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726,7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113,6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17486" y="5834742"/>
            <a:ext cx="8577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2019 году на премирование работников за счет средств внебюджетной деятельности направлено 14 355,00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9155" y="60725"/>
            <a:ext cx="8072845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объемы финансирования,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направленные на комплектование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фондов библиотек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304091"/>
              </p:ext>
            </p:extLst>
          </p:nvPr>
        </p:nvGraphicFramePr>
        <p:xfrm>
          <a:off x="3471092" y="1540255"/>
          <a:ext cx="8720908" cy="4981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0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0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02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02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4395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По годам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 Black" pitchFamily="34" charset="0"/>
                        </a:rPr>
                        <a:t>Выделено на содержание библиотек</a:t>
                      </a:r>
                    </a:p>
                    <a:p>
                      <a:pPr algn="ctr"/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Выделено на комплектование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 Black" pitchFamily="34" charset="0"/>
                        </a:rPr>
                        <a:t>Процент выполнения</a:t>
                      </a:r>
                    </a:p>
                    <a:p>
                      <a:pPr algn="ctr"/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4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2015 год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386 486,00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57 951,00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15%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4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2016 год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 Black" pitchFamily="34" charset="0"/>
                        </a:rPr>
                        <a:t>378 429,50</a:t>
                      </a: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58 958,18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 Black" pitchFamily="34" charset="0"/>
                        </a:rPr>
                        <a:t>15,8%</a:t>
                      </a: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4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2017 год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386 661,99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 54 422,47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14,7%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4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2017</a:t>
                      </a:r>
                      <a:r>
                        <a:rPr lang="ru-RU" baseline="0" dirty="0" smtClean="0">
                          <a:latin typeface="Arial Black" pitchFamily="34" charset="0"/>
                        </a:rPr>
                        <a:t> год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427 778,86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61 026,94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15,0%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45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2019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год</a:t>
                      </a:r>
                      <a:endParaRPr lang="ru-RU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428 355,06</a:t>
                      </a:r>
                      <a:endParaRPr lang="ru-RU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49 995,52</a:t>
                      </a:r>
                      <a:endParaRPr lang="ru-RU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12,0%</a:t>
                      </a:r>
                      <a:endParaRPr lang="ru-RU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166" y="271561"/>
            <a:ext cx="5913120" cy="1143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BC55"/>
                </a:solidFill>
                <a:latin typeface="Times New Roman" pitchFamily="18" charset="0"/>
                <a:cs typeface="Times New Roman" pitchFamily="18" charset="0"/>
              </a:rPr>
              <a:t>Выполнение показателей </a:t>
            </a:r>
            <a:br>
              <a:rPr lang="ru-RU" sz="2400" b="1" dirty="0" smtClean="0">
                <a:solidFill>
                  <a:srgbClr val="00BC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C55"/>
                </a:solidFill>
                <a:latin typeface="Times New Roman" pitchFamily="18" charset="0"/>
                <a:cs typeface="Times New Roman" pitchFamily="18" charset="0"/>
              </a:rPr>
              <a:t>по сдаче вторсырья</a:t>
            </a:r>
            <a:endParaRPr lang="ru-RU" sz="2400" b="1" dirty="0">
              <a:solidFill>
                <a:srgbClr val="00BC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4052191"/>
              </p:ext>
            </p:extLst>
          </p:nvPr>
        </p:nvGraphicFramePr>
        <p:xfrm>
          <a:off x="1619795" y="2094978"/>
          <a:ext cx="9183190" cy="3940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3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1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613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Наименование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  <a:cs typeface="Times New Roman" pitchFamily="18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dirty="0" smtClean="0">
                          <a:latin typeface="Arial Black" pitchFamily="34" charset="0"/>
                          <a:cs typeface="Times New Roman" pitchFamily="18" charset="0"/>
                        </a:rPr>
                        <a:t>(доведенное задание на 2019г.)</a:t>
                      </a:r>
                      <a:endParaRPr lang="ru-RU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  <a:cs typeface="Times New Roman" pitchFamily="18" charset="0"/>
                        </a:rPr>
                        <a:t>Выполнено</a:t>
                      </a:r>
                    </a:p>
                    <a:p>
                      <a:pPr algn="ctr"/>
                      <a:r>
                        <a:rPr lang="ru-RU" baseline="0" dirty="0" smtClean="0">
                          <a:latin typeface="Arial Black" pitchFamily="34" charset="0"/>
                          <a:cs typeface="Times New Roman" pitchFamily="18" charset="0"/>
                        </a:rPr>
                        <a:t> в 2019 году</a:t>
                      </a:r>
                      <a:endParaRPr lang="ru-RU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13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Отходы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 бумаги и картона</a:t>
                      </a:r>
                      <a:endParaRPr lang="ru-RU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10,0 т.</a:t>
                      </a:r>
                      <a:endParaRPr lang="ru-RU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10,0</a:t>
                      </a:r>
                      <a:r>
                        <a:rPr lang="ru-RU" sz="2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т.</a:t>
                      </a:r>
                    </a:p>
                    <a:p>
                      <a:pPr algn="ctr"/>
                      <a:endParaRPr lang="ru-RU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71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Лом чёрных металлов</a:t>
                      </a:r>
                    </a:p>
                    <a:p>
                      <a:pPr algn="ctr"/>
                      <a:endParaRPr lang="ru-RU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0,2</a:t>
                      </a:r>
                      <a:r>
                        <a:rPr lang="ru-RU" sz="2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 т.</a:t>
                      </a:r>
                      <a:endParaRPr lang="ru-RU" sz="2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endParaRPr lang="ru-RU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0,54</a:t>
                      </a:r>
                      <a:r>
                        <a:rPr lang="ru-RU" sz="20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 т.</a:t>
                      </a:r>
                      <a:endParaRPr lang="ru-RU" sz="2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</a:endParaRPr>
                    </a:p>
                    <a:p>
                      <a:pPr algn="ctr"/>
                      <a:endParaRPr lang="ru-RU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05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Лом цветных</a:t>
                      </a:r>
                      <a:r>
                        <a:rPr lang="ru-RU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  <a:cs typeface="Times New Roman" pitchFamily="18" charset="0"/>
                        </a:rPr>
                        <a:t> металлов</a:t>
                      </a:r>
                      <a:endParaRPr lang="ru-RU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-</a:t>
                      </a:r>
                      <a:endParaRPr lang="ru-RU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 Black" pitchFamily="34" charset="0"/>
                        </a:rPr>
                        <a:t>0,035т.</a:t>
                      </a:r>
                    </a:p>
                    <a:p>
                      <a:pPr algn="ctr"/>
                      <a:endParaRPr lang="ru-RU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286" y="271561"/>
            <a:ext cx="5711372" cy="158828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795" y="378301"/>
            <a:ext cx="4847994" cy="122843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Выполнение показателя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энергосбережению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7572394"/>
              </p:ext>
            </p:extLst>
          </p:nvPr>
        </p:nvGraphicFramePr>
        <p:xfrm>
          <a:off x="5904411" y="107090"/>
          <a:ext cx="6126480" cy="2335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3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1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927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</a:rPr>
                        <a:t>По</a:t>
                      </a:r>
                      <a:r>
                        <a:rPr lang="ru-RU" baseline="0" dirty="0" smtClean="0">
                          <a:latin typeface="Arial Black" pitchFamily="34" charset="0"/>
                        </a:rPr>
                        <a:t> годам: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  <a:cs typeface="Times New Roman" pitchFamily="18" charset="0"/>
                        </a:rPr>
                        <a:t>План</a:t>
                      </a:r>
                      <a:endParaRPr lang="ru-RU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Black" pitchFamily="34" charset="0"/>
                          <a:cs typeface="Times New Roman" pitchFamily="18" charset="0"/>
                        </a:rPr>
                        <a:t>Факт</a:t>
                      </a:r>
                      <a:endParaRPr lang="ru-RU" dirty="0"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27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Arial Black" pitchFamily="34" charset="0"/>
                        </a:rPr>
                        <a:t>2015 год</a:t>
                      </a:r>
                      <a:endParaRPr lang="ru-RU" dirty="0">
                        <a:solidFill>
                          <a:srgbClr val="0070C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Arial Black" pitchFamily="34" charset="0"/>
                        </a:rPr>
                        <a:t>-3%</a:t>
                      </a:r>
                      <a:endParaRPr lang="ru-RU" dirty="0">
                        <a:solidFill>
                          <a:srgbClr val="0070C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  <a:latin typeface="Arial Black" pitchFamily="34" charset="0"/>
                        </a:rPr>
                        <a:t>-3%</a:t>
                      </a: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27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Arial Black" pitchFamily="34" charset="0"/>
                        </a:rPr>
                        <a:t>2016 год</a:t>
                      </a:r>
                      <a:endParaRPr lang="ru-RU" dirty="0">
                        <a:solidFill>
                          <a:srgbClr val="0070C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Arial Black" pitchFamily="34" charset="0"/>
                        </a:rPr>
                        <a:t>-3%</a:t>
                      </a:r>
                      <a:endParaRPr lang="ru-RU" dirty="0">
                        <a:solidFill>
                          <a:srgbClr val="0070C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Arial Black" pitchFamily="34" charset="0"/>
                        </a:rPr>
                        <a:t>-3%</a:t>
                      </a:r>
                      <a:endParaRPr lang="ru-RU" dirty="0">
                        <a:solidFill>
                          <a:srgbClr val="0070C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27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Arial Black" pitchFamily="34" charset="0"/>
                        </a:rPr>
                        <a:t>2017 год</a:t>
                      </a:r>
                      <a:endParaRPr lang="ru-RU" dirty="0">
                        <a:solidFill>
                          <a:srgbClr val="0070C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Arial Black" pitchFamily="34" charset="0"/>
                        </a:rPr>
                        <a:t>-3%</a:t>
                      </a:r>
                      <a:endParaRPr lang="ru-RU" dirty="0">
                        <a:solidFill>
                          <a:srgbClr val="0070C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Arial Black" pitchFamily="34" charset="0"/>
                        </a:rPr>
                        <a:t>-9%</a:t>
                      </a:r>
                      <a:endParaRPr lang="ru-RU" dirty="0">
                        <a:solidFill>
                          <a:srgbClr val="0070C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27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Arial Black" pitchFamily="34" charset="0"/>
                        </a:rPr>
                        <a:t>2018 год</a:t>
                      </a:r>
                      <a:endParaRPr lang="ru-RU" dirty="0">
                        <a:solidFill>
                          <a:srgbClr val="0070C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Arial Black" pitchFamily="34" charset="0"/>
                        </a:rPr>
                        <a:t>-3%</a:t>
                      </a:r>
                      <a:endParaRPr lang="ru-RU" dirty="0">
                        <a:solidFill>
                          <a:srgbClr val="0070C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70C0"/>
                          </a:solidFill>
                          <a:latin typeface="Arial Black" pitchFamily="34" charset="0"/>
                        </a:rPr>
                        <a:t>-3,3%</a:t>
                      </a: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27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2019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год</a:t>
                      </a:r>
                      <a:endParaRPr lang="ru-RU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-2%</a:t>
                      </a:r>
                      <a:endParaRPr lang="ru-RU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-2%</a:t>
                      </a:r>
                      <a:endParaRPr lang="ru-RU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121920" marR="121920">
                    <a:solidFill>
                      <a:srgbClr val="00BC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3372</TotalTime>
  <Words>620</Words>
  <Application>Microsoft Office PowerPoint</Application>
  <PresentationFormat>Широкоэкранный</PresentationFormat>
  <Paragraphs>268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Arial Black</vt:lpstr>
      <vt:lpstr>Calibri</vt:lpstr>
      <vt:lpstr>Times New Roman</vt:lpstr>
      <vt:lpstr>Tw Cen MT</vt:lpstr>
      <vt:lpstr>Tw Cen MT Condensed</vt:lpstr>
      <vt:lpstr>Wingdings 3</vt:lpstr>
      <vt:lpstr>Интеграл</vt:lpstr>
      <vt:lpstr>Презентация PowerPoint</vt:lpstr>
      <vt:lpstr>Презентация PowerPoint</vt:lpstr>
      <vt:lpstr>На 1 января 2020 года  в сфере культуры работает 182  руководителя и специалиста</vt:lpstr>
      <vt:lpstr>Освоение бюджета в 2019 году</vt:lpstr>
      <vt:lpstr>Средняя заработная плата  В СФЕРЕ Культуры</vt:lpstr>
      <vt:lpstr>Заработная плата по месяцам</vt:lpstr>
      <vt:lpstr>объемы финансирования,  направленные на комплектование  фондов библиотек</vt:lpstr>
      <vt:lpstr>Выполнение показателей  по сдаче вторсырья</vt:lpstr>
      <vt:lpstr>Выполнение показателя  по энергосбережению</vt:lpstr>
      <vt:lpstr>Внебюджетная деятельность</vt:lpstr>
      <vt:lpstr>Выполнение плана  платных услуг  по учреждениям культуры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Количество проведённых мероприятий учреждениями клубного типа </vt:lpstr>
      <vt:lpstr>Количество читателей и книговыдач</vt:lpstr>
      <vt:lpstr>Общее количество посещений   музеев в 2019 году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Фдлывадлытв</dc:title>
  <dc:creator>Admin</dc:creator>
  <cp:lastModifiedBy>Core</cp:lastModifiedBy>
  <cp:revision>268</cp:revision>
  <cp:lastPrinted>2020-01-10T06:35:49Z</cp:lastPrinted>
  <dcterms:created xsi:type="dcterms:W3CDTF">2018-10-08T09:58:20Z</dcterms:created>
  <dcterms:modified xsi:type="dcterms:W3CDTF">2020-04-23T12:45:09Z</dcterms:modified>
</cp:coreProperties>
</file>